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19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4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Agile Methodology in the Software Industry: How It Works</a:t>
            </a:r>
            <a:endParaRPr lang="en-US" sz="4450" dirty="0"/>
          </a:p>
        </p:txBody>
      </p:sp>
      <p:pic>
        <p:nvPicPr>
          <p:cNvPr id="4" name="Image 7" descr="preencoded.png">
            <a:extLst>
              <a:ext uri="{FF2B5EF4-FFF2-40B4-BE49-F238E27FC236}">
                <a16:creationId xmlns:a16="http://schemas.microsoft.com/office/drawing/2014/main" id="{BA5535DA-08BD-BA3C-1662-F5502D67A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99" y="7882891"/>
            <a:ext cx="7556421" cy="2177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9776"/>
            <a:ext cx="89132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Conclusion: Agile’s Transformative Impact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065967" y="4013002"/>
            <a:ext cx="127706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Agile empowers software teams to thrive in uncertainty by fostering collaboration, adaptability, and continuous delivery. It’s not just a methodology but a mindset that drives innovation and customer-centric products.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3808928"/>
            <a:ext cx="22860" cy="988695"/>
          </a:xfrm>
          <a:prstGeom prst="rect">
            <a:avLst/>
          </a:prstGeom>
          <a:solidFill>
            <a:srgbClr val="505468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06980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Takeaways: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93790" y="568213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Accelerate development cycles.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603587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project risks.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638960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 real, measurable value.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93790" y="674334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Innovate continuously.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93790" y="723769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Embrace Agile to accelerate development, reduce risk, and deliver real value — the future of software is Agile.</a:t>
            </a:r>
            <a:endParaRPr lang="en-US" sz="1400" dirty="0"/>
          </a:p>
        </p:txBody>
      </p:sp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4C054233-6DD5-F01B-6404-A74613F6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99" y="7882891"/>
            <a:ext cx="7556421" cy="2177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162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Agile?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1951315"/>
            <a:ext cx="3670459" cy="3100864"/>
          </a:xfrm>
          <a:prstGeom prst="roundRect">
            <a:avLst>
              <a:gd name="adj" fmla="val 4718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20835"/>
            <a:ext cx="3670459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224" y="1628180"/>
            <a:ext cx="646390" cy="64639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6177" y="1822013"/>
            <a:ext cx="258485" cy="25848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526054" y="2489954"/>
            <a:ext cx="3178731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Iterative &amp; Flexible</a:t>
            </a:r>
            <a:endParaRPr lang="en-US" sz="2500" dirty="0"/>
          </a:p>
        </p:txBody>
      </p:sp>
      <p:sp>
        <p:nvSpPr>
          <p:cNvPr id="9" name="Text 3"/>
          <p:cNvSpPr/>
          <p:nvPr/>
        </p:nvSpPr>
        <p:spPr>
          <a:xfrm>
            <a:off x="6526054" y="3023116"/>
            <a:ext cx="317873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Agile is an iterative software development approach focused on flexibility, collaboration, and continuous delivery.</a:t>
            </a:r>
            <a:endParaRPr lang="en-US" sz="1650" dirty="0"/>
          </a:p>
        </p:txBody>
      </p:sp>
      <p:sp>
        <p:nvSpPr>
          <p:cNvPr id="10" name="Shape 4"/>
          <p:cNvSpPr/>
          <p:nvPr/>
        </p:nvSpPr>
        <p:spPr>
          <a:xfrm>
            <a:off x="10166033" y="1951315"/>
            <a:ext cx="3670578" cy="3100864"/>
          </a:xfrm>
          <a:prstGeom prst="roundRect">
            <a:avLst>
              <a:gd name="adj" fmla="val 4718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033" y="1920835"/>
            <a:ext cx="3670578" cy="12192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8067" y="1628180"/>
            <a:ext cx="646390" cy="646390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72020" y="1822013"/>
            <a:ext cx="258485" cy="258485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411897" y="2489954"/>
            <a:ext cx="3178850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Responsive &amp; Adaptive</a:t>
            </a:r>
            <a:endParaRPr lang="en-US" sz="2500" dirty="0"/>
          </a:p>
        </p:txBody>
      </p:sp>
      <p:sp>
        <p:nvSpPr>
          <p:cNvPr id="15" name="Text 6"/>
          <p:cNvSpPr/>
          <p:nvPr/>
        </p:nvSpPr>
        <p:spPr>
          <a:xfrm>
            <a:off x="10411897" y="3427095"/>
            <a:ext cx="317885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emphasizes responding to change and delivering working software frequently, based on real user feedback.</a:t>
            </a:r>
            <a:endParaRPr lang="en-US" sz="1650" dirty="0"/>
          </a:p>
        </p:txBody>
      </p:sp>
      <p:sp>
        <p:nvSpPr>
          <p:cNvPr id="16" name="Shape 7"/>
          <p:cNvSpPr/>
          <p:nvPr/>
        </p:nvSpPr>
        <p:spPr>
          <a:xfrm>
            <a:off x="6280190" y="5590699"/>
            <a:ext cx="7556421" cy="2007275"/>
          </a:xfrm>
          <a:prstGeom prst="roundRect">
            <a:avLst>
              <a:gd name="adj" fmla="val 728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190" y="5560219"/>
            <a:ext cx="7556421" cy="12192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205" y="5267563"/>
            <a:ext cx="646390" cy="646390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29158" y="5461397"/>
            <a:ext cx="258485" cy="258485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526054" y="612933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Values</a:t>
            </a:r>
            <a:endParaRPr lang="en-US" sz="2500" dirty="0"/>
          </a:p>
        </p:txBody>
      </p:sp>
      <p:sp>
        <p:nvSpPr>
          <p:cNvPr id="21" name="Text 9"/>
          <p:cNvSpPr/>
          <p:nvPr/>
        </p:nvSpPr>
        <p:spPr>
          <a:xfrm>
            <a:off x="6526054" y="6662499"/>
            <a:ext cx="70646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Rooted in the Agile Manifesto's 4 core values: individuals &amp; interactions, working software, customer collaboration, and responding to change.</a:t>
            </a:r>
            <a:endParaRPr lang="en-US" sz="1650" dirty="0"/>
          </a:p>
        </p:txBody>
      </p:sp>
      <p:pic>
        <p:nvPicPr>
          <p:cNvPr id="22" name="Image 7" descr="preencoded.png">
            <a:extLst>
              <a:ext uri="{FF2B5EF4-FFF2-40B4-BE49-F238E27FC236}">
                <a16:creationId xmlns:a16="http://schemas.microsoft.com/office/drawing/2014/main" id="{227345E0-A540-8910-C9E8-52823F132D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8199" y="7882891"/>
            <a:ext cx="7556421" cy="2177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14"/>
            <a:ext cx="14630400" cy="16273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254" y="2025134"/>
            <a:ext cx="7093029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Agile is Needed in Software Development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506254" y="2757368"/>
            <a:ext cx="1952744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Overcoming Rigidity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506254" y="3131582"/>
            <a:ext cx="6650117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methods like Waterfall are often rigid, causing delays and poor adaptability to changing requirements.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06254" y="3664982"/>
            <a:ext cx="6650117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Agile addresses uncertainty by breaking work into small increments (sprints), enabling faster feedback and course correction.</a:t>
            </a:r>
            <a:endParaRPr lang="en-US" sz="1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366" y="1818042"/>
            <a:ext cx="5985034" cy="63955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6254" y="9051608"/>
            <a:ext cx="13617893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Ultimately, Agile enables teams to deliver value early and often, significantly improving customer satisfaction and reducing project risk.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8102"/>
            <a:ext cx="5253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Agile Values &amp; Principles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3747254"/>
            <a:ext cx="6430685" cy="1438156"/>
          </a:xfrm>
          <a:prstGeom prst="roundRect">
            <a:avLst>
              <a:gd name="adj" fmla="val 7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3747254"/>
            <a:ext cx="91440" cy="14381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66681" y="3951565"/>
            <a:ext cx="322314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Individuals &amp; Interactions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66681" y="4400550"/>
            <a:ext cx="59534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Prioritizing human connection and teamwork over rigid processes and tools.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7405926" y="3747254"/>
            <a:ext cx="6430685" cy="1438156"/>
          </a:xfrm>
          <a:prstGeom prst="roundRect">
            <a:avLst>
              <a:gd name="adj" fmla="val 7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066" y="3747254"/>
            <a:ext cx="91440" cy="14381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78817" y="395156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Working Software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678817" y="4400550"/>
            <a:ext cx="59534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Delivering functional products frequently, valuing tangible results over extensive documentation.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793790" y="5366861"/>
            <a:ext cx="6430685" cy="1438156"/>
          </a:xfrm>
          <a:prstGeom prst="roundRect">
            <a:avLst>
              <a:gd name="adj" fmla="val 7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5366861"/>
            <a:ext cx="91440" cy="14381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6681" y="5571173"/>
            <a:ext cx="30824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Collaboration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066681" y="6020157"/>
            <a:ext cx="59534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Engaging with customers throughout the development process for better outcomes, rather than strict contracts.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7405926" y="5366861"/>
            <a:ext cx="6430685" cy="1438156"/>
          </a:xfrm>
          <a:prstGeom prst="roundRect">
            <a:avLst>
              <a:gd name="adj" fmla="val 763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066" y="5366861"/>
            <a:ext cx="91440" cy="143815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678817" y="5571173"/>
            <a:ext cx="292191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Responding to Change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7678817" y="6020157"/>
            <a:ext cx="59534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Embracing adaptability and flexibility to changes, instead of strictly adhering to a predefined plan.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793790" y="7009090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12 Principles further guide Agile practice, including continuous delivery, welcoming changing requirements, sustainable development pace, and fostering self-organizing teams.</a:t>
            </a:r>
            <a:endParaRPr lang="en-US" sz="1400" dirty="0"/>
          </a:p>
        </p:txBody>
      </p:sp>
      <p:pic>
        <p:nvPicPr>
          <p:cNvPr id="21" name="Image 7" descr="preencoded.png">
            <a:extLst>
              <a:ext uri="{FF2B5EF4-FFF2-40B4-BE49-F238E27FC236}">
                <a16:creationId xmlns:a16="http://schemas.microsoft.com/office/drawing/2014/main" id="{FC1013B9-1700-A9F1-81FC-6CEB18CD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99" y="7882891"/>
            <a:ext cx="7556421" cy="2177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584"/>
            <a:ext cx="631662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Scrum Framework &amp; Roles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91178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Scrum is the most popular Agile framework, organizing work into fixed-length sprints (usually 2-4 weeks) to deliver incremental value.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68047"/>
            <a:ext cx="3759637" cy="23236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995743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Owner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5500926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Defines the product vision, manages the backlog, and prioritizes features to maximize value.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368" y="2468047"/>
            <a:ext cx="3759756" cy="23236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6368" y="4995743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Scrum Master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226368" y="5500926"/>
            <a:ext cx="417754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Facilitates the Scrum process, coaches the team, and removes any impediments to progress.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064" y="2468047"/>
            <a:ext cx="3759637" cy="23236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9064" y="4995743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Development Team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9659064" y="5500926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self-organizing, cross-functional group responsible for building the product increment in each sprint.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93790" y="6710601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Scrum ceremonies include Sprint Planning, Daily Stand-ups, Sprint Review, and Retrospective, ensuring transparency and continuous improvement.</a:t>
            </a:r>
            <a:endParaRPr lang="en-US" sz="1600" dirty="0"/>
          </a:p>
        </p:txBody>
      </p:sp>
      <p:pic>
        <p:nvPicPr>
          <p:cNvPr id="14" name="Image 7" descr="preencoded.png">
            <a:extLst>
              <a:ext uri="{FF2B5EF4-FFF2-40B4-BE49-F238E27FC236}">
                <a16:creationId xmlns:a16="http://schemas.microsoft.com/office/drawing/2014/main" id="{88E3836F-D2F9-A9C5-2143-24FD0B7CA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199" y="7882891"/>
            <a:ext cx="7556421" cy="2177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130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Agile Software Development Lifecycle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Concept &amp; Initiation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 project vision and initial requirements.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492" y="2888218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962269"/>
            <a:ext cx="38716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Iteration/Increment Planning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45268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 work for upcoming sprints, prioritizing features.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010" y="2623542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597235"/>
            <a:ext cx="3133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Development &amp; Testing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087654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and test features within short, iterative sprints.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9423" y="4310301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2323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Release &amp; Feedback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572273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 working software and gather user feedback.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0564" y="5617369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272421" y="4823579"/>
            <a:ext cx="34200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31399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Refine processes and product based on feedback and learning.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595" y="4738568"/>
            <a:ext cx="339328" cy="33932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sprint delivers a potentially shippable product increment, enabling early user feedback and iterative refinement, ensuring the product evolves to meet user needs.</a:t>
            </a:r>
            <a:endParaRPr lang="en-US" sz="1750" dirty="0"/>
          </a:p>
        </p:txBody>
      </p:sp>
      <p:pic>
        <p:nvPicPr>
          <p:cNvPr id="24" name="Image 7" descr="preencoded.png">
            <a:extLst>
              <a:ext uri="{FF2B5EF4-FFF2-40B4-BE49-F238E27FC236}">
                <a16:creationId xmlns:a16="http://schemas.microsoft.com/office/drawing/2014/main" id="{42A33718-EA96-45ED-3BD5-0CE4509DAB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8199" y="7882891"/>
            <a:ext cx="7556421" cy="2177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991" y="392073"/>
            <a:ext cx="5432108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Agile vs Waterfall: Key Differences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98991" y="1153835"/>
            <a:ext cx="270926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Waterfall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498991" y="1627942"/>
            <a:ext cx="6650950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linear, sequential approach with distinct phases (requirements, design, implementation, verification, maintenance). Testing occurs late, and it is inflexible to changes once a phase is complete.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0" y="2549561"/>
            <a:ext cx="6650949" cy="55614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88079" y="1153835"/>
            <a:ext cx="270926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Agile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488079" y="1627942"/>
            <a:ext cx="6650950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iterative, incremental approach with continuous delivery. Testing is integrated throughout, and it readily embraces changes at any stage of development.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597" y="2549561"/>
            <a:ext cx="6650950" cy="55614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98991" y="8836819"/>
            <a:ext cx="13632418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Agile significantly reduces time to market and improves product alignment with evolving user needs, offering a dynamic alternative to traditional methods.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92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Benefits &amp; Challenges of Agile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56986"/>
            <a:ext cx="7556421" cy="2323267"/>
          </a:xfrm>
          <a:prstGeom prst="roundRect">
            <a:avLst>
              <a:gd name="adj" fmla="val 410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50546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8142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Benefits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537484" y="3375660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Faster delivery &amp; higher product quality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37484" y="381785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team collaboration &amp; morale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37484" y="426005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Greater customer satisfaction through continuous feedback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07067"/>
            <a:ext cx="7556421" cy="2323267"/>
          </a:xfrm>
          <a:prstGeom prst="roundRect">
            <a:avLst>
              <a:gd name="adj" fmla="val 410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50546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37484" y="53643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6537484" y="592574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Requires cultural shift and team discipline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37484" y="636793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 be difficult to scale in large organizations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37484" y="6810137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Needs experienced Scrum Masters and Product Owners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2112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 Industry Usage: Agile in Action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2284095"/>
            <a:ext cx="816531" cy="1502807"/>
          </a:xfrm>
          <a:prstGeom prst="roundRect">
            <a:avLst>
              <a:gd name="adj" fmla="val 360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41" y="2882384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4393" y="248816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Spotify's "Squads"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814393" y="2929414"/>
            <a:ext cx="653581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Utilizes autonomous, cross-functional teams (squads, tribes, chapters, guilds) to deliver features rapidly and foster innovation.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93790" y="3990975"/>
            <a:ext cx="816531" cy="1502807"/>
          </a:xfrm>
          <a:prstGeom prst="roundRect">
            <a:avLst>
              <a:gd name="adj" fmla="val 360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941" y="4589264"/>
            <a:ext cx="306110" cy="3061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4393" y="4195048"/>
            <a:ext cx="292929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Microsoft Azure DevOps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814393" y="4636294"/>
            <a:ext cx="653581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Employs Agile to release updates weekly, demonstrating rapid responsiveness to customer needs and market changes.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93790" y="5697855"/>
            <a:ext cx="816531" cy="1829514"/>
          </a:xfrm>
          <a:prstGeom prst="roundRect">
            <a:avLst>
              <a:gd name="adj" fmla="val 360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8941" y="6459498"/>
            <a:ext cx="306110" cy="3061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4393" y="590192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Adoption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814393" y="6343174"/>
            <a:ext cx="653581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2025 State of Agile Report indicates that 95% of software teams use Agile frameworks, with Scrum being the most prevalent at 70% adoption.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739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Instrument Sans Medium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moriom kamal</cp:lastModifiedBy>
  <cp:revision>3</cp:revision>
  <dcterms:created xsi:type="dcterms:W3CDTF">2025-12-13T13:12:47Z</dcterms:created>
  <dcterms:modified xsi:type="dcterms:W3CDTF">2025-12-17T05:16:31Z</dcterms:modified>
</cp:coreProperties>
</file>